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sldIdLst>
    <p:sldId id="256" r:id="rId2"/>
    <p:sldId id="305" r:id="rId3"/>
    <p:sldId id="257" r:id="rId4"/>
    <p:sldId id="265" r:id="rId5"/>
    <p:sldId id="304" r:id="rId6"/>
    <p:sldId id="267" r:id="rId7"/>
    <p:sldId id="276" r:id="rId8"/>
    <p:sldId id="293" r:id="rId9"/>
    <p:sldId id="297" r:id="rId10"/>
    <p:sldId id="302" r:id="rId11"/>
    <p:sldId id="295" r:id="rId12"/>
    <p:sldId id="296" r:id="rId13"/>
    <p:sldId id="303" r:id="rId14"/>
    <p:sldId id="298" r:id="rId15"/>
    <p:sldId id="260" r:id="rId16"/>
    <p:sldId id="270" r:id="rId17"/>
    <p:sldId id="299" r:id="rId18"/>
    <p:sldId id="300" r:id="rId19"/>
    <p:sldId id="30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94624" autoAdjust="0"/>
  </p:normalViewPr>
  <p:slideViewPr>
    <p:cSldViewPr snapToGrid="0">
      <p:cViewPr varScale="1">
        <p:scale>
          <a:sx n="60" d="100"/>
          <a:sy n="60" d="100"/>
        </p:scale>
        <p:origin x="-91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676D7-56A6-460C-83A8-55928AC7A860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174C8-FF68-435E-884B-E39F8D488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174C8-FF68-435E-884B-E39F8D4881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174C8-FF68-435E-884B-E39F8D4881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9F1B-D1DA-4CDC-BBF5-CA9DF6B42F04}" type="datetimeFigureOut">
              <a:rPr lang="en-IN" smtClean="0"/>
              <a:pPr/>
              <a:t>07-06-2017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53D6-67F5-49B7-AE6D-10154ADC3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9F1B-D1DA-4CDC-BBF5-CA9DF6B42F04}" type="datetimeFigureOut">
              <a:rPr lang="en-IN" smtClean="0"/>
              <a:pPr/>
              <a:t>07-06-2017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53D6-67F5-49B7-AE6D-10154ADC3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9F1B-D1DA-4CDC-BBF5-CA9DF6B42F04}" type="datetimeFigureOut">
              <a:rPr lang="en-IN" smtClean="0"/>
              <a:pPr/>
              <a:t>07-06-2017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53D6-67F5-49B7-AE6D-10154ADC3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9F1B-D1DA-4CDC-BBF5-CA9DF6B42F04}" type="datetimeFigureOut">
              <a:rPr lang="en-IN" smtClean="0"/>
              <a:pPr/>
              <a:t>07-06-2017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53D6-67F5-49B7-AE6D-10154ADC3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9F1B-D1DA-4CDC-BBF5-CA9DF6B42F04}" type="datetimeFigureOut">
              <a:rPr lang="en-IN" smtClean="0"/>
              <a:pPr/>
              <a:t>07-06-2017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53D6-67F5-49B7-AE6D-10154ADC3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9F1B-D1DA-4CDC-BBF5-CA9DF6B42F04}" type="datetimeFigureOut">
              <a:rPr lang="en-IN" smtClean="0"/>
              <a:pPr/>
              <a:t>07-06-2017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53D6-67F5-49B7-AE6D-10154ADC3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9F1B-D1DA-4CDC-BBF5-CA9DF6B42F04}" type="datetimeFigureOut">
              <a:rPr lang="en-IN" smtClean="0"/>
              <a:pPr/>
              <a:t>07-06-2017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53D6-67F5-49B7-AE6D-10154ADC3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9F1B-D1DA-4CDC-BBF5-CA9DF6B42F04}" type="datetimeFigureOut">
              <a:rPr lang="en-IN" smtClean="0"/>
              <a:pPr/>
              <a:t>07-06-2017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53D6-67F5-49B7-AE6D-10154ADC3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9F1B-D1DA-4CDC-BBF5-CA9DF6B42F04}" type="datetimeFigureOut">
              <a:rPr lang="en-IN" smtClean="0"/>
              <a:pPr/>
              <a:t>07-06-2017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53D6-67F5-49B7-AE6D-10154ADC3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9F1B-D1DA-4CDC-BBF5-CA9DF6B42F04}" type="datetimeFigureOut">
              <a:rPr lang="en-IN" smtClean="0"/>
              <a:pPr/>
              <a:t>07-06-2017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53D6-67F5-49B7-AE6D-10154ADC3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A9F1B-D1DA-4CDC-BBF5-CA9DF6B42F04}" type="datetimeFigureOut">
              <a:rPr lang="en-IN" smtClean="0"/>
              <a:pPr/>
              <a:t>07-06-2017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53D6-67F5-49B7-AE6D-10154ADC3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A9F1B-D1DA-4CDC-BBF5-CA9DF6B42F04}" type="datetimeFigureOut">
              <a:rPr lang="en-IN" smtClean="0"/>
              <a:pPr/>
              <a:t>07-06-2017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853D6-67F5-49B7-AE6D-10154ADC39A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vivekanandasevamandal@gmail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500" y="413359"/>
            <a:ext cx="5983439" cy="2533042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IN" sz="58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</a:t>
            </a:r>
            <a:br>
              <a:rPr lang="en-IN" sz="58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</a:br>
            <a:r>
              <a:rPr lang="en-IN" sz="58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DOMBIVLI (WEST)</a:t>
            </a:r>
            <a:endParaRPr lang="en-IN" sz="5800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lgerian" panose="04020705040A02060702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8600" y="375781"/>
            <a:ext cx="5397500" cy="6075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53999" y="3327400"/>
            <a:ext cx="6070601" cy="31623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NUTURING STUDENTS TO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LEARN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GROW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DEVELOP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&amp; ACHIEVE GOALS </a:t>
            </a:r>
          </a:p>
        </p:txBody>
      </p:sp>
    </p:spTree>
    <p:extLst>
      <p:ext uri="{BB962C8B-B14F-4D97-AF65-F5344CB8AC3E}">
        <p14:creationId xmlns:p14="http://schemas.microsoft.com/office/powerpoint/2010/main" xmlns="" val="16904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165100"/>
            <a:ext cx="11468100" cy="7112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US" sz="4400" b="1" dirty="0">
              <a:solidFill>
                <a:srgbClr val="92D050"/>
              </a:solidFill>
            </a:endParaRPr>
          </a:p>
        </p:txBody>
      </p:sp>
      <p:pic>
        <p:nvPicPr>
          <p:cNvPr id="4" name="Picture 2" descr="C:\Users\Desktop\Desktop\V S M\VSM documents\2017-03-21 VSM 80G\VSM 80G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1" y="1066800"/>
            <a:ext cx="4000499" cy="5537200"/>
          </a:xfrm>
          <a:prstGeom prst="rect">
            <a:avLst/>
          </a:prstGeom>
          <a:noFill/>
        </p:spPr>
      </p:pic>
      <p:pic>
        <p:nvPicPr>
          <p:cNvPr id="6" name="Picture 4" descr="C:\Users\Desktop\Desktop\V S M\VSM documents\2017-03-21 VSM 80G 1\VSM 80G 1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200" y="1104900"/>
            <a:ext cx="4546600" cy="546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165100"/>
            <a:ext cx="11468100" cy="8128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US" sz="4400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2100" y="1130300"/>
          <a:ext cx="116967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00"/>
                <a:gridCol w="2019300"/>
                <a:gridCol w="2908300"/>
                <a:gridCol w="2501900"/>
                <a:gridCol w="2654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LIFE</a:t>
                      </a:r>
                      <a:r>
                        <a:rPr lang="en-US" sz="2800" baseline="0" dirty="0" smtClean="0"/>
                        <a:t> MEMBERS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DONATIONS RECEIVED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 OF STUDENTS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EDUCATIONAL AID DISTRIBUTED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2013-14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2014-15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172082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169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219061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2015-16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323282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138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239115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2016-17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590200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164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349500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2017-18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165100"/>
            <a:ext cx="11468100" cy="8128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130300"/>
            <a:ext cx="11430000" cy="54737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2013-17 HIGHLIGHTS</a:t>
            </a:r>
          </a:p>
          <a:p>
            <a:r>
              <a:rPr lang="en-US" dirty="0" smtClean="0"/>
              <a:t>ACTUAL VISIT TO VILLAGES, PERSONAL MEETINGS AND DISCUSSION WITH STUDENTS AND LOCAL SAMAJBANDHAV.</a:t>
            </a:r>
          </a:p>
          <a:p>
            <a:r>
              <a:rPr lang="en-US" dirty="0" smtClean="0"/>
              <a:t>INCRAESED THE STRENGTH OF COMMITTEE MENMBERS FROM 7 TO 11 AND  LIFE MEMBER FEE FROM RS 101 TO 1001</a:t>
            </a:r>
          </a:p>
          <a:p>
            <a:r>
              <a:rPr lang="en-US" dirty="0" smtClean="0"/>
              <a:t>DISTRIBUTION OF FUNDS UNDER THREE VARIOUS SCHEMS, INRODUCTION OF SARASWATI SECHEM </a:t>
            </a:r>
          </a:p>
          <a:p>
            <a:r>
              <a:rPr lang="en-US" dirty="0" smtClean="0"/>
              <a:t>ENTIRE FUND DISTRIBUTION BY CHEQUE / RTGS /NEFT</a:t>
            </a:r>
          </a:p>
          <a:p>
            <a:r>
              <a:rPr lang="en-US" dirty="0" smtClean="0"/>
              <a:t>TIMELY SUBISSION OF INCOME TAX RETURNS .</a:t>
            </a:r>
          </a:p>
          <a:p>
            <a:endParaRPr lang="en-US" dirty="0" smtClean="0"/>
          </a:p>
          <a:p>
            <a:endParaRPr lang="en-US" sz="3800" b="1" u="sng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165100"/>
            <a:ext cx="11531599" cy="8128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5600" y="1117600"/>
            <a:ext cx="11506200" cy="55499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/>
              <a:t>2013-17 HIGHLIGHTS</a:t>
            </a:r>
          </a:p>
          <a:p>
            <a:r>
              <a:rPr lang="en-US" dirty="0" smtClean="0"/>
              <a:t>DISTRIBUTION OF DICTIONARY AND MOTIVATIONAL BOOKS DURING EVERY VISIT</a:t>
            </a:r>
          </a:p>
          <a:p>
            <a:r>
              <a:rPr lang="en-US" dirty="0" smtClean="0"/>
              <a:t>VARIOUS SCHEMES FOR FUND COLLECTION LIKE DYANOSTAV 2016, DYANOSTAV 2017, FIXED DEPOSIT SCHEME</a:t>
            </a:r>
          </a:p>
          <a:p>
            <a:r>
              <a:rPr lang="en-US" sz="3800" b="1" u="sng" dirty="0" smtClean="0">
                <a:solidFill>
                  <a:srgbClr val="00B050"/>
                </a:solidFill>
              </a:rPr>
              <a:t>LIFETIME 80G CERTIFICATION FROM INCOME TAX DEPARTMENT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165100"/>
            <a:ext cx="11468100" cy="812800"/>
          </a:xfr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US" sz="4400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2100" y="1435100"/>
          <a:ext cx="11696700" cy="4970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00"/>
                <a:gridCol w="2540000"/>
                <a:gridCol w="2387600"/>
                <a:gridCol w="2501900"/>
                <a:gridCol w="2654300"/>
              </a:tblGrid>
              <a:tr h="107588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YEAR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DRONACAHRYA</a:t>
                      </a:r>
                      <a:r>
                        <a:rPr lang="en-US" sz="2800" baseline="0" dirty="0" smtClean="0"/>
                        <a:t> YOJNA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SARASWATI YOJNA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90003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Amount</a:t>
                      </a:r>
                      <a:r>
                        <a:rPr lang="en-US" sz="2800" baseline="0" dirty="0" smtClean="0"/>
                        <a:t> and Students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Amount</a:t>
                      </a:r>
                      <a:r>
                        <a:rPr lang="en-US" sz="2800" baseline="0" dirty="0" smtClean="0"/>
                        <a:t> and Students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9000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2013-14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9000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2014-15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</a:tr>
              <a:tr h="59000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2015-16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9000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2016-17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59000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2017-18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1" y="236818"/>
            <a:ext cx="9404723" cy="7029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041400"/>
            <a:ext cx="11531600" cy="54356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00B050"/>
                </a:solidFill>
              </a:rPr>
              <a:t>HOW YOU CAN HELP,  BE A PART OF NOBLE CAUSE</a:t>
            </a:r>
          </a:p>
          <a:p>
            <a:pPr algn="just"/>
            <a:r>
              <a:rPr lang="en-US" sz="2800" dirty="0" smtClean="0"/>
              <a:t>BY DIRECT DONATIONS  </a:t>
            </a:r>
          </a:p>
          <a:p>
            <a:pPr algn="just"/>
            <a:r>
              <a:rPr lang="en-US" sz="2800" dirty="0" smtClean="0"/>
              <a:t>BY DONATING INTEREST ON YOUR SPECIIFIED INVESTMENTS</a:t>
            </a:r>
          </a:p>
          <a:p>
            <a:pPr algn="just"/>
            <a:r>
              <a:rPr lang="en-US" sz="2800" dirty="0" smtClean="0"/>
              <a:t>BY DONATING AMOUNT ON SPECIAL OCCASIONS LIKE BITRHDAYS &amp; ANNIVERSARIS.</a:t>
            </a:r>
          </a:p>
          <a:p>
            <a:pPr algn="just"/>
            <a:r>
              <a:rPr lang="en-US" sz="2800" dirty="0" smtClean="0"/>
              <a:t>BY DONATING AMOUNT IN THE MEMORY OF YOUR BELOVED.</a:t>
            </a:r>
          </a:p>
          <a:p>
            <a:pPr algn="just"/>
            <a:r>
              <a:rPr lang="en-US" sz="2800" dirty="0" smtClean="0"/>
              <a:t>BY DONATING THE </a:t>
            </a:r>
            <a:r>
              <a:rPr lang="en-US" sz="2800" i="1" dirty="0" smtClean="0"/>
              <a:t>DAKSHINA</a:t>
            </a:r>
            <a:r>
              <a:rPr lang="en-US" sz="2800" dirty="0" smtClean="0"/>
              <a:t> DURING GANESHOSTSAV &amp; NAVARATRI ,SATYANARYAN POOJA</a:t>
            </a:r>
          </a:p>
          <a:p>
            <a:pPr algn="just"/>
            <a:r>
              <a:rPr lang="en-US" sz="2800" dirty="0" smtClean="0"/>
              <a:t>BY SPONSORING THE EDUCATIONAL STUDY MATERIAL / BOOKS / EQUIPMENTS /OTHERS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7500" y="190500"/>
            <a:ext cx="11556999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40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7660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1" y="279400"/>
            <a:ext cx="11722100" cy="5715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041400"/>
            <a:ext cx="11734800" cy="55880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/>
              <a:t>YOU CAN SPONSOR THE ENTIRE SCHEME (YOJNA)</a:t>
            </a:r>
          </a:p>
          <a:p>
            <a:pPr algn="ctr">
              <a:buNone/>
            </a:pPr>
            <a:r>
              <a:rPr lang="en-US" b="1" dirty="0" smtClean="0"/>
              <a:t>    THE NAME OF SCHME WILL BE THE NAME YOU WISH, 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SHRI A.B.WANI DRONACHRYA KARJAU SHISHYVRUTI YOJNA.</a:t>
            </a:r>
          </a:p>
          <a:p>
            <a:pPr algn="ctr">
              <a:buNone/>
            </a:pPr>
            <a:r>
              <a:rPr lang="en-US" sz="4000" b="1" i="1" u="sng" dirty="0" smtClean="0">
                <a:solidFill>
                  <a:srgbClr val="FFC000"/>
                </a:solidFill>
              </a:rPr>
              <a:t>“THIS NAME WILL BE THEIR FOR LIFETIME”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THE DONATION AMOUNT IS </a:t>
            </a:r>
          </a:p>
          <a:p>
            <a:pPr algn="ctr">
              <a:buNone/>
            </a:pPr>
            <a:r>
              <a:rPr lang="en-US" sz="4400" b="1" dirty="0" smtClean="0">
                <a:solidFill>
                  <a:srgbClr val="00B050"/>
                </a:solidFill>
              </a:rPr>
              <a:t>RS. 11,00,000</a:t>
            </a:r>
          </a:p>
        </p:txBody>
      </p:sp>
      <p:sp>
        <p:nvSpPr>
          <p:cNvPr id="4" name="Rectangle 3"/>
          <p:cNvSpPr/>
          <p:nvPr/>
        </p:nvSpPr>
        <p:spPr>
          <a:xfrm>
            <a:off x="190500" y="215900"/>
            <a:ext cx="11760199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40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7660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1" y="279400"/>
            <a:ext cx="11722100" cy="5715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17600"/>
            <a:ext cx="11696700" cy="55753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/>
              <a:t>Mr. </a:t>
            </a:r>
            <a:r>
              <a:rPr lang="en-US" sz="2800" b="1" dirty="0" err="1" smtClean="0"/>
              <a:t>Ajit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Balkrishna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Kude</a:t>
            </a:r>
            <a:r>
              <a:rPr lang="en-US" sz="2800" b="1" dirty="0" smtClean="0"/>
              <a:t> – 09322519823</a:t>
            </a:r>
          </a:p>
          <a:p>
            <a:r>
              <a:rPr lang="en-US" sz="2800" b="1" dirty="0" smtClean="0"/>
              <a:t>Mr. </a:t>
            </a:r>
            <a:r>
              <a:rPr lang="en-US" sz="2800" b="1" dirty="0" err="1" smtClean="0"/>
              <a:t>Rajendra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Ganesh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Sinkar</a:t>
            </a:r>
            <a:r>
              <a:rPr lang="en-US" sz="2800" b="1" dirty="0" smtClean="0"/>
              <a:t> – 09930261717 </a:t>
            </a:r>
          </a:p>
          <a:p>
            <a:r>
              <a:rPr lang="en-US" sz="2800" b="1" dirty="0" smtClean="0"/>
              <a:t>Mr. </a:t>
            </a:r>
            <a:r>
              <a:rPr lang="en-US" sz="2800" b="1" dirty="0" err="1" smtClean="0"/>
              <a:t>Vinod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Murlidhar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Sinkar</a:t>
            </a:r>
            <a:r>
              <a:rPr lang="en-US" sz="2800" b="1" dirty="0" smtClean="0"/>
              <a:t> – 08879114421</a:t>
            </a:r>
          </a:p>
          <a:p>
            <a:r>
              <a:rPr lang="en-US" sz="2800" b="1" dirty="0" smtClean="0"/>
              <a:t>Mr. </a:t>
            </a:r>
            <a:r>
              <a:rPr lang="en-US" sz="2800" b="1" dirty="0" err="1" smtClean="0"/>
              <a:t>Sachin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Subhash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Wani</a:t>
            </a:r>
            <a:r>
              <a:rPr lang="en-US" sz="2800" b="1" dirty="0" smtClean="0"/>
              <a:t> – 07738214795 </a:t>
            </a:r>
          </a:p>
          <a:p>
            <a:r>
              <a:rPr lang="en-US" sz="2800" b="1" dirty="0" smtClean="0"/>
              <a:t>Mr. </a:t>
            </a:r>
            <a:r>
              <a:rPr lang="en-US" sz="2800" b="1" dirty="0" err="1" smtClean="0"/>
              <a:t>Prashant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Narayan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Pakhale</a:t>
            </a:r>
            <a:r>
              <a:rPr lang="en-US" sz="2800" b="1" dirty="0" smtClean="0"/>
              <a:t> – 09969153224</a:t>
            </a:r>
          </a:p>
          <a:p>
            <a:r>
              <a:rPr lang="en-US" sz="2800" b="1" dirty="0" smtClean="0"/>
              <a:t>Mr. </a:t>
            </a:r>
            <a:r>
              <a:rPr lang="en-US" sz="2800" b="1" dirty="0" err="1" smtClean="0"/>
              <a:t>Namdeo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Dattatraya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Shende</a:t>
            </a:r>
            <a:r>
              <a:rPr lang="en-US" sz="2800" b="1" dirty="0" smtClean="0"/>
              <a:t>- 09892219736</a:t>
            </a:r>
          </a:p>
          <a:p>
            <a:r>
              <a:rPr lang="en-US" sz="2800" b="1" dirty="0" smtClean="0"/>
              <a:t> Mr. </a:t>
            </a:r>
            <a:r>
              <a:rPr lang="en-US" sz="2800" b="1" dirty="0" err="1" smtClean="0"/>
              <a:t>Amol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Shamkant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Shirode</a:t>
            </a:r>
            <a:r>
              <a:rPr lang="en-US" sz="2800" b="1" dirty="0" smtClean="0"/>
              <a:t> – 09867932787</a:t>
            </a:r>
          </a:p>
          <a:p>
            <a:r>
              <a:rPr lang="en-US" sz="2800" b="1" dirty="0" smtClean="0"/>
              <a:t>Mr. </a:t>
            </a:r>
            <a:r>
              <a:rPr lang="en-US" sz="2800" b="1" dirty="0" err="1" smtClean="0"/>
              <a:t>Atul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Dattatraya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Metkar</a:t>
            </a:r>
            <a:r>
              <a:rPr lang="en-US" sz="2800" b="1" dirty="0" smtClean="0"/>
              <a:t> – 09892445657</a:t>
            </a:r>
          </a:p>
          <a:p>
            <a:r>
              <a:rPr lang="en-US" sz="2800" b="1" dirty="0" smtClean="0"/>
              <a:t>Mr. </a:t>
            </a:r>
            <a:r>
              <a:rPr lang="en-US" sz="2800" b="1" dirty="0" err="1" smtClean="0"/>
              <a:t>Pravin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Pundlik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Pakhale</a:t>
            </a:r>
            <a:r>
              <a:rPr lang="en-US" sz="2800" b="1" dirty="0" smtClean="0"/>
              <a:t> – 9423916305</a:t>
            </a:r>
          </a:p>
          <a:p>
            <a:r>
              <a:rPr lang="en-US" sz="2800" b="1" dirty="0" smtClean="0"/>
              <a:t>Mr. Ashok </a:t>
            </a:r>
            <a:r>
              <a:rPr lang="en-US" sz="2800" b="1" dirty="0" err="1" smtClean="0"/>
              <a:t>Hari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Yeole</a:t>
            </a:r>
            <a:r>
              <a:rPr lang="en-US" sz="2800" b="1" dirty="0" smtClean="0"/>
              <a:t> -09004357306</a:t>
            </a:r>
          </a:p>
          <a:p>
            <a:r>
              <a:rPr lang="en-US" sz="2800" b="1" dirty="0" smtClean="0"/>
              <a:t>Mr. </a:t>
            </a:r>
            <a:r>
              <a:rPr lang="en-US" sz="2800" b="1" dirty="0" err="1" smtClean="0"/>
              <a:t>Parag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Madhukar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Tipre</a:t>
            </a:r>
            <a:r>
              <a:rPr lang="en-US" sz="2800" b="1" dirty="0" smtClean="0"/>
              <a:t> - 09029103076</a:t>
            </a:r>
          </a:p>
          <a:p>
            <a:pPr algn="ctr">
              <a:buNone/>
            </a:pPr>
            <a:endParaRPr 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" y="215900"/>
            <a:ext cx="11760199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40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7660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1" y="279400"/>
            <a:ext cx="11722100" cy="5715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04900"/>
            <a:ext cx="11607800" cy="55753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OUR ADVISORS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SHRI BALKRISHNA KUDE, RAMESH KOTHAWADE, M D NERKAR</a:t>
            </a: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Our MAIL ID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IN" sz="2800" u="sng" dirty="0" smtClean="0">
                <a:solidFill>
                  <a:srgbClr val="0070C0"/>
                </a:solidFill>
                <a:hlinkClick r:id="rId2"/>
              </a:rPr>
              <a:t>vivekanandasevamandal@gmail.com</a:t>
            </a:r>
            <a:endParaRPr lang="en-IN" sz="2800" u="sng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</a:rPr>
              <a:t>Our BANK DETAILS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Bank : IDBI Bank Limited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Branch: Dombivli East, Ram Nagar Branch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Account Number: 0669104000164559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IFSC Code: IBKL0000669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MICR Code: 400259065</a:t>
            </a:r>
          </a:p>
          <a:p>
            <a:endParaRPr lang="en-IN" sz="2800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9400" y="215900"/>
            <a:ext cx="11569699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IN" sz="40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7660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1" y="279400"/>
            <a:ext cx="11722100" cy="5715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914400"/>
            <a:ext cx="11595100" cy="5765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endParaRPr lang="en-IN" sz="2800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" y="215900"/>
            <a:ext cx="11760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601" y="1054099"/>
            <a:ext cx="2679699" cy="21717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9100" y="3441700"/>
            <a:ext cx="5842000" cy="31623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" pitchFamily="34" charset="0"/>
                <a:ea typeface="+mj-ea"/>
                <a:cs typeface="Angsana New" panose="02020603050405020304" pitchFamily="18" charset="-34"/>
              </a:rPr>
              <a:t>ITS OUR</a:t>
            </a:r>
            <a:br>
              <a:rPr kumimoji="0" lang="en-IN" sz="60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" pitchFamily="34" charset="0"/>
                <a:ea typeface="+mj-ea"/>
                <a:cs typeface="Angsana New" panose="02020603050405020304" pitchFamily="18" charset="-34"/>
              </a:rPr>
            </a:br>
            <a:r>
              <a:rPr kumimoji="0" lang="en-IN" sz="6000" i="0" u="sng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" pitchFamily="34" charset="0"/>
                <a:ea typeface="+mj-ea"/>
                <a:cs typeface="Angsana New" panose="02020603050405020304" pitchFamily="18" charset="-34"/>
              </a:rPr>
              <a:t>C</a:t>
            </a:r>
            <a:r>
              <a:rPr kumimoji="0" lang="en-IN" sz="60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" pitchFamily="34" charset="0"/>
                <a:ea typeface="+mj-ea"/>
                <a:cs typeface="Angsana New" panose="02020603050405020304" pitchFamily="18" charset="-34"/>
              </a:rPr>
              <a:t>OMMUNITY </a:t>
            </a:r>
            <a:br>
              <a:rPr kumimoji="0" lang="en-IN" sz="60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" pitchFamily="34" charset="0"/>
                <a:ea typeface="+mj-ea"/>
                <a:cs typeface="Angsana New" panose="02020603050405020304" pitchFamily="18" charset="-34"/>
              </a:rPr>
            </a:br>
            <a:r>
              <a:rPr kumimoji="0" lang="en-IN" sz="6000" i="0" u="sng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" pitchFamily="34" charset="0"/>
                <a:ea typeface="+mj-ea"/>
                <a:cs typeface="Angsana New" panose="02020603050405020304" pitchFamily="18" charset="-34"/>
              </a:rPr>
              <a:t>S</a:t>
            </a:r>
            <a:r>
              <a:rPr kumimoji="0" lang="en-IN" sz="60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" pitchFamily="34" charset="0"/>
                <a:ea typeface="+mj-ea"/>
                <a:cs typeface="Angsana New" panose="02020603050405020304" pitchFamily="18" charset="-34"/>
              </a:rPr>
              <a:t>OCIAL </a:t>
            </a:r>
            <a:r>
              <a:rPr kumimoji="0" lang="en-IN" sz="6000" i="0" u="sng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" pitchFamily="34" charset="0"/>
                <a:ea typeface="+mj-ea"/>
                <a:cs typeface="Angsana New" panose="02020603050405020304" pitchFamily="18" charset="-34"/>
              </a:rPr>
              <a:t>R</a:t>
            </a:r>
            <a:r>
              <a:rPr kumimoji="0" lang="en-IN" sz="60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" pitchFamily="34" charset="0"/>
                <a:ea typeface="+mj-ea"/>
                <a:cs typeface="Angsana New" panose="02020603050405020304" pitchFamily="18" charset="-34"/>
              </a:rPr>
              <a:t>ESPONSIBILTY</a:t>
            </a:r>
            <a:endParaRPr kumimoji="0" lang="en-IN" sz="60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Berlin Sans FB" pitchFamily="34" charset="0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89700" y="3467100"/>
            <a:ext cx="5486400" cy="3175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  <a:ea typeface="+mj-ea"/>
                <a:cs typeface="Angsana New" panose="02020603050405020304" pitchFamily="18" charset="-34"/>
              </a:rPr>
              <a:t>YOUR</a:t>
            </a:r>
            <a:r>
              <a:rPr kumimoji="0" lang="en-IN" sz="60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" pitchFamily="34" charset="0"/>
                <a:ea typeface="+mj-ea"/>
                <a:cs typeface="Angsana New" panose="02020603050405020304" pitchFamily="18" charset="-34"/>
              </a:rPr>
              <a:t/>
            </a:r>
            <a:br>
              <a:rPr kumimoji="0" lang="en-IN" sz="60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" pitchFamily="34" charset="0"/>
                <a:ea typeface="+mj-ea"/>
                <a:cs typeface="Angsana New" panose="02020603050405020304" pitchFamily="18" charset="-34"/>
              </a:rPr>
            </a:br>
            <a:r>
              <a:rPr kumimoji="0" lang="en-IN" sz="60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" pitchFamily="34" charset="0"/>
                <a:ea typeface="+mj-ea"/>
                <a:cs typeface="Angsana New" panose="02020603050405020304" pitchFamily="18" charset="-34"/>
              </a:rPr>
              <a:t>DONATION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  <a:ea typeface="+mj-ea"/>
                <a:cs typeface="Angsana New" panose="02020603050405020304" pitchFamily="18" charset="-34"/>
              </a:rPr>
              <a:t>WILL COPLETE THE DREAM OF </a:t>
            </a:r>
            <a:r>
              <a:rPr lang="en-IN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  <a:ea typeface="+mj-ea"/>
                <a:cs typeface="Angsana New" panose="02020603050405020304" pitchFamily="18" charset="-34"/>
              </a:rPr>
              <a:t>EDUCATION</a:t>
            </a:r>
            <a:endParaRPr kumimoji="0" lang="en-IN" sz="60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Berlin Sans FB" pitchFamily="34" charset="0"/>
              <a:ea typeface="+mj-ea"/>
              <a:cs typeface="Angsana New" panose="02020603050405020304" pitchFamily="18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49600" y="1282700"/>
            <a:ext cx="8775700" cy="14224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6000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Berlin Sans FB" pitchFamily="34" charset="0"/>
                <a:ea typeface="+mj-ea"/>
                <a:cs typeface="Angsana New" panose="02020603050405020304" pitchFamily="18" charset="-34"/>
              </a:rPr>
              <a:t>DONATE </a:t>
            </a:r>
            <a:r>
              <a:rPr lang="en-IN" sz="6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erlin Sans FB" pitchFamily="34" charset="0"/>
                <a:ea typeface="+mj-ea"/>
                <a:cs typeface="Angsana New" panose="02020603050405020304" pitchFamily="18" charset="-34"/>
              </a:rPr>
              <a:t>GENEROUSLY</a:t>
            </a:r>
            <a:endParaRPr kumimoji="0" lang="en-IN" sz="6000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Berlin Sans FB" pitchFamily="34" charset="0"/>
              <a:ea typeface="+mj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60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31800"/>
            <a:ext cx="8661400" cy="16383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IN" sz="58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</a:t>
            </a:r>
            <a:r>
              <a:rPr lang="en-IN" sz="58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MANDAL DOMBIVLI </a:t>
            </a:r>
            <a:r>
              <a:rPr lang="en-IN" sz="58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(WEST)</a:t>
            </a:r>
            <a:endParaRPr lang="en-IN" sz="5800" dirty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lgerian" panose="04020705040A02060702" pitchFamily="82" charset="0"/>
            </a:endParaRPr>
          </a:p>
        </p:txBody>
      </p:sp>
      <p:pic>
        <p:nvPicPr>
          <p:cNvPr id="2050" name="Picture 2" descr="https://encrypted-tbn0.gstatic.com/images?q=tbn:ANd9GcS8WlLvXuCtotPdxc-eAG0W0NfXkx6eIAviPDqPtYkQG6qw0paG014qb1h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6343" y="165099"/>
            <a:ext cx="1860057" cy="1917701"/>
          </a:xfrm>
          <a:prstGeom prst="rect">
            <a:avLst/>
          </a:prstGeom>
          <a:noFill/>
        </p:spPr>
      </p:pic>
      <p:sp>
        <p:nvSpPr>
          <p:cNvPr id="2052" name="AutoShape 4" descr="Image result for school going indian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school going indian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Image result for school going indian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Image result for school going indian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Image result for school going indian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Image result for school going indian ki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3" name="Picture 15" descr="C:\Users\Desktop\Desktop\VSM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" y="2209800"/>
            <a:ext cx="4000500" cy="3200400"/>
          </a:xfrm>
          <a:prstGeom prst="rect">
            <a:avLst/>
          </a:prstGeom>
          <a:noFill/>
        </p:spPr>
      </p:pic>
      <p:pic>
        <p:nvPicPr>
          <p:cNvPr id="2064" name="Picture 16" descr="C:\Users\Desktop\Desktop\VSM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3900" y="3429000"/>
            <a:ext cx="4445000" cy="3213100"/>
          </a:xfrm>
          <a:prstGeom prst="rect">
            <a:avLst/>
          </a:prstGeom>
          <a:noFill/>
        </p:spPr>
      </p:pic>
      <p:pic>
        <p:nvPicPr>
          <p:cNvPr id="2065" name="Picture 17" descr="C:\Users\Desktop\Desktop\VSM 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56700" y="4737100"/>
            <a:ext cx="2857500" cy="1917700"/>
          </a:xfrm>
          <a:prstGeom prst="rect">
            <a:avLst/>
          </a:prstGeom>
          <a:noFill/>
        </p:spPr>
      </p:pic>
      <p:pic>
        <p:nvPicPr>
          <p:cNvPr id="2066" name="Picture 18" descr="C:\Users\Desktop\Desktop\VSM 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23375" y="2381250"/>
            <a:ext cx="2000250" cy="2019300"/>
          </a:xfrm>
          <a:prstGeom prst="rect">
            <a:avLst/>
          </a:prstGeom>
          <a:noFill/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355600" y="5575300"/>
            <a:ext cx="4038600" cy="11176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NUTURING STUDENTS TO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LEARN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GROW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DEVELOP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&amp; ACHIEVE GOALS 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673600" y="2222500"/>
            <a:ext cx="4267200" cy="11176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42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79400"/>
            <a:ext cx="11226800" cy="8509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40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IN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6500"/>
            <a:ext cx="11290300" cy="5384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sz="4000" b="1" u="sng" dirty="0" smtClean="0">
                <a:solidFill>
                  <a:srgbClr val="00B050"/>
                </a:solidFill>
              </a:rPr>
              <a:t>INTRODUCTION</a:t>
            </a:r>
          </a:p>
          <a:p>
            <a:pPr algn="just"/>
            <a:r>
              <a:rPr lang="en-US" sz="4000" dirty="0" smtClean="0"/>
              <a:t>VIVEKANAND SEVA MANDAL WAS FOUNDED IN 1989 IN DOMBIVLI BY SHRI BALKRISHNA DAMODAR KUDE, RAMESH HARI KOTHAWADE &amp; GANESH GOKUL CHINCHOLE.</a:t>
            </a:r>
          </a:p>
          <a:p>
            <a:pPr algn="just"/>
            <a:r>
              <a:rPr lang="en-US" sz="4000" dirty="0" smtClean="0"/>
              <a:t> VSM REGISTERED WITH CHARITY COMMISSIONER  THANE IN THE YEAR 1990. THE REGISTRATION NUMBER IS F / 2620 / THANE /28-06-1990.</a:t>
            </a:r>
          </a:p>
          <a:p>
            <a:pPr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6339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11607800" cy="8509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206500"/>
            <a:ext cx="11595100" cy="53467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4000" dirty="0" smtClean="0"/>
              <a:t>SINCE LAST 27 YEARS, VSM HAS REACHED THOUSANDS OF NEEDY STUDENTS &amp; HELPED THEM ECONOMICALLY TO ACHIEVE THEIR EDUCATIONAL GOALS &amp; TO FULFIL THEIR DREAMS.</a:t>
            </a:r>
          </a:p>
          <a:p>
            <a:pPr algn="just"/>
            <a:r>
              <a:rPr lang="en-US" sz="4000" dirty="0" smtClean="0"/>
              <a:t>AREA COVERED IS JALGAON, DHULE &amp; NASIK DISTRICT OF MAHARASHTRA.</a:t>
            </a:r>
          </a:p>
          <a:p>
            <a:pPr algn="just">
              <a:buNone/>
            </a:pPr>
            <a:endParaRPr lang="en-US" sz="3600" dirty="0" smtClean="0"/>
          </a:p>
          <a:p>
            <a:pPr lvl="2"/>
            <a:endParaRPr lang="en-IN" sz="1900" dirty="0"/>
          </a:p>
        </p:txBody>
      </p:sp>
    </p:spTree>
    <p:extLst>
      <p:ext uri="{BB962C8B-B14F-4D97-AF65-F5344CB8AC3E}">
        <p14:creationId xmlns:p14="http://schemas.microsoft.com/office/powerpoint/2010/main" xmlns="" val="6339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79400"/>
            <a:ext cx="11226800" cy="8509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IN" sz="40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IN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6500"/>
            <a:ext cx="11290300" cy="5384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>
                <a:solidFill>
                  <a:srgbClr val="00B050"/>
                </a:solidFill>
              </a:rPr>
              <a:t>Presidents and their Tenure</a:t>
            </a:r>
          </a:p>
          <a:p>
            <a:r>
              <a:rPr lang="en-US" sz="3600" dirty="0" err="1" smtClean="0"/>
              <a:t>Balkrishna</a:t>
            </a:r>
            <a:r>
              <a:rPr lang="en-US" sz="3600" dirty="0" smtClean="0"/>
              <a:t> D </a:t>
            </a:r>
            <a:r>
              <a:rPr lang="en-US" sz="3600" dirty="0" err="1" smtClean="0"/>
              <a:t>Kude</a:t>
            </a:r>
            <a:r>
              <a:rPr lang="en-US" sz="3600" dirty="0" smtClean="0"/>
              <a:t> : 1990-1995 &amp; 1996 -2000</a:t>
            </a:r>
          </a:p>
          <a:p>
            <a:r>
              <a:rPr lang="en-US" sz="3600" dirty="0" err="1" smtClean="0"/>
              <a:t>Prabhakar</a:t>
            </a:r>
            <a:r>
              <a:rPr lang="en-US" sz="3600" dirty="0" smtClean="0"/>
              <a:t> V </a:t>
            </a:r>
            <a:r>
              <a:rPr lang="en-US" sz="3600" dirty="0" err="1" smtClean="0"/>
              <a:t>Nerkar</a:t>
            </a:r>
            <a:r>
              <a:rPr lang="en-US" sz="3600" dirty="0" smtClean="0"/>
              <a:t> : 2001-2003</a:t>
            </a:r>
          </a:p>
          <a:p>
            <a:r>
              <a:rPr lang="en-US" sz="3600" dirty="0" err="1" smtClean="0"/>
              <a:t>Pramod</a:t>
            </a:r>
            <a:r>
              <a:rPr lang="en-US" sz="3600" dirty="0" smtClean="0"/>
              <a:t> M </a:t>
            </a:r>
            <a:r>
              <a:rPr lang="en-US" sz="3600" dirty="0" err="1" smtClean="0"/>
              <a:t>Nerkar</a:t>
            </a:r>
            <a:r>
              <a:rPr lang="en-US" sz="3600" dirty="0" smtClean="0"/>
              <a:t> : 2004-2006</a:t>
            </a:r>
          </a:p>
          <a:p>
            <a:r>
              <a:rPr lang="en-US" sz="3600" dirty="0" smtClean="0"/>
              <a:t>M J </a:t>
            </a:r>
            <a:r>
              <a:rPr lang="en-US" sz="3600" dirty="0" err="1" smtClean="0"/>
              <a:t>Amrutkar</a:t>
            </a:r>
            <a:r>
              <a:rPr lang="en-US" sz="3600" dirty="0" smtClean="0"/>
              <a:t> : 2007-2013</a:t>
            </a:r>
          </a:p>
          <a:p>
            <a:r>
              <a:rPr lang="en-US" sz="3600" dirty="0" err="1" smtClean="0"/>
              <a:t>Ajit</a:t>
            </a:r>
            <a:r>
              <a:rPr lang="en-US" sz="3600" dirty="0" smtClean="0"/>
              <a:t> B </a:t>
            </a:r>
            <a:r>
              <a:rPr lang="en-US" sz="3600" dirty="0" err="1" smtClean="0"/>
              <a:t>Kude</a:t>
            </a:r>
            <a:r>
              <a:rPr lang="en-US" sz="3600" dirty="0" smtClean="0"/>
              <a:t>: 2014 – Till date</a:t>
            </a:r>
          </a:p>
          <a:p>
            <a:pPr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6339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79400"/>
            <a:ext cx="11290300" cy="8255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181100"/>
            <a:ext cx="11290300" cy="52578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4300" b="1" u="sng" dirty="0" smtClean="0">
                <a:solidFill>
                  <a:srgbClr val="00B050"/>
                </a:solidFill>
              </a:rPr>
              <a:t>OUR SCHEMES</a:t>
            </a:r>
          </a:p>
          <a:p>
            <a:pPr algn="just"/>
            <a:r>
              <a:rPr lang="en-US" sz="3500" b="1" dirty="0" smtClean="0">
                <a:solidFill>
                  <a:srgbClr val="00B0F0"/>
                </a:solidFill>
              </a:rPr>
              <a:t>DNYANESHWAR DATTAK PALAK YOJANA </a:t>
            </a:r>
            <a:r>
              <a:rPr lang="en-US" sz="3500" dirty="0" smtClean="0"/>
              <a:t>: </a:t>
            </a:r>
          </a:p>
          <a:p>
            <a:pPr algn="just"/>
            <a:r>
              <a:rPr lang="en-US" sz="3500" dirty="0" smtClean="0"/>
              <a:t>FOR STUDENTS PURSUING THEIR EDUCATION FROM 1</a:t>
            </a:r>
            <a:r>
              <a:rPr lang="en-US" sz="3500" baseline="30000" dirty="0" smtClean="0"/>
              <a:t>ST</a:t>
            </a:r>
            <a:r>
              <a:rPr lang="en-US" sz="3500" dirty="0" smtClean="0"/>
              <a:t> TO 12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STANDARD.</a:t>
            </a:r>
          </a:p>
          <a:p>
            <a:pPr algn="just"/>
            <a:r>
              <a:rPr lang="en-US" sz="3500" b="1" dirty="0" smtClean="0">
                <a:solidFill>
                  <a:srgbClr val="00B0F0"/>
                </a:solidFill>
              </a:rPr>
              <a:t>DRONACHARYA KARJAU SHISHYVRUTI YOJNA </a:t>
            </a:r>
          </a:p>
          <a:p>
            <a:pPr marL="0" indent="0" algn="just"/>
            <a:r>
              <a:rPr lang="en-US" sz="3500" dirty="0" smtClean="0"/>
              <a:t>     REFUNDABLE SCHEME FOR STUDENTS PURSUING THEIR HIGHER EDUCATION 12</a:t>
            </a:r>
            <a:r>
              <a:rPr lang="en-US" sz="3500" baseline="30000" dirty="0" smtClean="0"/>
              <a:t>TH</a:t>
            </a:r>
            <a:r>
              <a:rPr lang="en-US" sz="3500" dirty="0" smtClean="0"/>
              <a:t> ONWARD UPTO POST GRADUATION.</a:t>
            </a:r>
          </a:p>
          <a:p>
            <a:pPr algn="just"/>
            <a:r>
              <a:rPr lang="en-US" sz="3500" b="1" dirty="0" smtClean="0">
                <a:solidFill>
                  <a:srgbClr val="00B0F0"/>
                </a:solidFill>
              </a:rPr>
              <a:t>SARASWATI VISHESH SHAIKSHANIK MADAT YOJNA</a:t>
            </a:r>
          </a:p>
          <a:p>
            <a:pPr marL="0" indent="0" algn="just"/>
            <a:r>
              <a:rPr lang="en-US" sz="3500" dirty="0" smtClean="0"/>
              <a:t>    SPECIAL SCHEME FOR STUDENTS WHO LOST THEIR PARENTS.</a:t>
            </a:r>
            <a:endParaRPr lang="en-IN" sz="35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165100"/>
            <a:ext cx="11468100" cy="8128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1092200"/>
            <a:ext cx="11481670" cy="5083132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2014-2017 TOUR OF VILLAGES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MALEGAON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ZODGE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ARVI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SHIRUR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DHULE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AMALNER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BAHADARUR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DHARANGAON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EARNDOL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0" y="1290181"/>
            <a:ext cx="6414544" cy="463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165100"/>
            <a:ext cx="11468100" cy="8128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US" sz="4400" b="1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900" y="1092200"/>
            <a:ext cx="11481670" cy="5083132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2014-2017 TOUR OF VILLAGES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MEHUNBARE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CHALISGAON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PATONDA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RANJANGAON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KHEDGAON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GONDGAON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PAROLA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BHADGAON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PACHORA 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95900" y="1231900"/>
            <a:ext cx="63627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1" y="165100"/>
            <a:ext cx="11468100" cy="812800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lgerian" panose="04020705040A02060702" pitchFamily="82" charset="0"/>
              </a:rPr>
              <a:t>VIVEKANAND SEVA MANDAL DOMBIVLI (WEST)</a:t>
            </a:r>
            <a:endParaRPr lang="en-US" sz="4400" b="1" dirty="0">
              <a:solidFill>
                <a:srgbClr val="92D050"/>
              </a:solidFill>
            </a:endParaRPr>
          </a:p>
        </p:txBody>
      </p:sp>
      <p:pic>
        <p:nvPicPr>
          <p:cNvPr id="4" name="Picture 2" descr="C:\Users\Desktop\Desktop\V S M\VSM documents\2017-03-21 VSM REGST\VSM REGST 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06500"/>
            <a:ext cx="4673600" cy="5397500"/>
          </a:xfrm>
          <a:prstGeom prst="rect">
            <a:avLst/>
          </a:prstGeom>
          <a:noFill/>
        </p:spPr>
      </p:pic>
      <p:pic>
        <p:nvPicPr>
          <p:cNvPr id="5" name="Picture 4" descr="C:\Users\Desktop\Desktop\V S M\VSM documents\2017-03-21 VSM REGST 1\VSM REGST 1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7100" y="1219200"/>
            <a:ext cx="4686300" cy="544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728</Words>
  <Application>Microsoft Office PowerPoint</Application>
  <PresentationFormat>Custom</PresentationFormat>
  <Paragraphs>154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VIVEKANAND SEVA MANDAL DOMBIVLI (WEST)</vt:lpstr>
      <vt:lpstr>VIVEKANAND SEVA MANDAL DOMBIVLI (WEST)</vt:lpstr>
      <vt:lpstr>VIVEKANAND SEVA MANDAL DOMBIVLI (WEST)</vt:lpstr>
      <vt:lpstr>VIVEKANAND SEVA MANDAL DOMBIVLI (WEST)</vt:lpstr>
      <vt:lpstr>VIVEKANAND SEVA MANDAL DOMBIVLI (WEST)</vt:lpstr>
      <vt:lpstr>VIVEKANAND SEVA MANDAL DOMBIVLI (WEST)</vt:lpstr>
      <vt:lpstr>VIVEKANAND SEVA MANDAL DOMBIVLI (WEST)</vt:lpstr>
      <vt:lpstr>VIVEKANAND SEVA MANDAL DOMBIVLI (WEST)</vt:lpstr>
      <vt:lpstr>VIVEKANAND SEVA MANDAL DOMBIVLI (WEST)</vt:lpstr>
      <vt:lpstr>VIVEKANAND SEVA MANDAL DOMBIVLI (WEST)</vt:lpstr>
      <vt:lpstr>VIVEKANAND SEVA MANDAL DOMBIVLI (WEST)</vt:lpstr>
      <vt:lpstr>VIVEKANAND SEVA MANDAL DOMBIVLI (WEST)</vt:lpstr>
      <vt:lpstr>VIVEKANAND SEVA MANDAL DOMBIVLI (WEST)</vt:lpstr>
      <vt:lpstr>VIVEKANAND SEVA MANDAL DOMBIVLI (WEST)</vt:lpstr>
      <vt:lpstr> </vt:lpstr>
      <vt:lpstr> </vt:lpstr>
      <vt:lpstr> </vt:lpstr>
      <vt:lpstr> </vt:lpstr>
      <vt:lpstr> </vt:lpstr>
    </vt:vector>
  </TitlesOfParts>
  <Company>RIL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Sachin Wani</dc:creator>
  <cp:lastModifiedBy>Desktop</cp:lastModifiedBy>
  <cp:revision>150</cp:revision>
  <dcterms:created xsi:type="dcterms:W3CDTF">2015-05-27T08:56:22Z</dcterms:created>
  <dcterms:modified xsi:type="dcterms:W3CDTF">2017-06-07T15:51:16Z</dcterms:modified>
</cp:coreProperties>
</file>